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636" r:id="rId2"/>
    <p:sldId id="624" r:id="rId3"/>
    <p:sldId id="625" r:id="rId4"/>
    <p:sldId id="626" r:id="rId5"/>
    <p:sldId id="627" r:id="rId6"/>
    <p:sldId id="628" r:id="rId7"/>
    <p:sldId id="629" r:id="rId8"/>
    <p:sldId id="630" r:id="rId9"/>
    <p:sldId id="631" r:id="rId10"/>
    <p:sldId id="633" r:id="rId11"/>
    <p:sldId id="634" r:id="rId12"/>
    <p:sldId id="635" r:id="rId13"/>
    <p:sldId id="395" r:id="rId14"/>
    <p:sldId id="396" r:id="rId15"/>
    <p:sldId id="390" r:id="rId16"/>
    <p:sldId id="391" r:id="rId17"/>
    <p:sldId id="616" r:id="rId18"/>
    <p:sldId id="392" r:id="rId19"/>
    <p:sldId id="394" r:id="rId20"/>
    <p:sldId id="397" r:id="rId21"/>
    <p:sldId id="399" r:id="rId22"/>
    <p:sldId id="398" r:id="rId23"/>
    <p:sldId id="400" r:id="rId24"/>
    <p:sldId id="401" r:id="rId25"/>
    <p:sldId id="607" r:id="rId26"/>
    <p:sldId id="608" r:id="rId27"/>
    <p:sldId id="609" r:id="rId28"/>
    <p:sldId id="613" r:id="rId29"/>
  </p:sldIdLst>
  <p:sldSz cx="12192000" cy="6858000"/>
  <p:notesSz cx="6742113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876" autoAdjust="0"/>
    <p:restoredTop sz="93596" autoAdjust="0"/>
  </p:normalViewPr>
  <p:slideViewPr>
    <p:cSldViewPr snapToGrid="0">
      <p:cViewPr>
        <p:scale>
          <a:sx n="179" d="100"/>
          <a:sy n="179" d="100"/>
        </p:scale>
        <p:origin x="101" y="-3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93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9525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6F03F-51DC-4557-BAD9-6F3CCDC4379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688" y="4751388"/>
            <a:ext cx="5392737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9525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CD199-85EF-429C-8AD4-49D7EA9EF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01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8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6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2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69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1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46" y="234497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40" y="1739447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69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0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4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07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83FAD-011C-4F32-9BCB-AF60578D9C49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91FF4-BF2D-45D8-99CC-531383565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4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demy.com/deeplearnin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deeplearnin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deeplearnin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demy.com/deeplearnin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profiles/blogs/must-know-tips-tricks-in-deep-neural-network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demy.com/deeplearning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deeplearning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-1.13.0/reference/arrays.ndarray.html" TargetMode="External"/><Relationship Id="rId2" Type="http://schemas.openxmlformats.org/officeDocument/2006/relationships/hyperlink" Target="https://pandas.pydata.org/pandas-docs/stable/overview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udemy.com/deeplearnin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Gradient_descent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deeplearning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deeplearnin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deeplearning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deeplearning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ruder.io/optimizing-gradient-descent/index.html#tensorflow" TargetMode="External"/><Relationship Id="rId4" Type="http://schemas.openxmlformats.org/officeDocument/2006/relationships/hyperlink" Target="https://www.datasciencecentral.com/profiles/blogs/an-overview-of-gradient-descent-optimization-algorithm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01.07925.pdf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0594" TargetMode="External"/><Relationship Id="rId2" Type="http://schemas.openxmlformats.org/officeDocument/2006/relationships/hyperlink" Target="http://pennai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cbi.nlm.nih.gov/pmc/articles/PMC5721660/" TargetMode="External"/><Relationship Id="rId5" Type="http://schemas.openxmlformats.org/officeDocument/2006/relationships/hyperlink" Target="https://rhiever.github.io/tpot/" TargetMode="External"/><Relationship Id="rId4" Type="http://schemas.openxmlformats.org/officeDocument/2006/relationships/hyperlink" Target="http://automl.github.io/auto-sklearn/stable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datasciencecentral.com/profile/RubensZimbre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Dummy_variable_(statistics)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scikit-learn.org/stable/modules/cross_validation.html#cross-validation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scikit-learn.org/stable/modules/preprocessing.html#preprocess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6/09/26/a-simple-neural-network-with-python-and-keras" TargetMode="External"/><Relationship Id="rId2" Type="http://schemas.openxmlformats.org/officeDocument/2006/relationships/hyperlink" Target="https://arxiv.org/abs/1412.6980v9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8802" y="639458"/>
            <a:ext cx="459626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Import the pandas library and split a dataset into a </a:t>
            </a:r>
            <a:r>
              <a:rPr lang="en-US" sz="1000" dirty="0" err="1"/>
              <a:t>ndarray</a:t>
            </a:r>
            <a:r>
              <a:rPr lang="en-US" sz="1000" dirty="0"/>
              <a:t> and array</a:t>
            </a:r>
          </a:p>
          <a:p>
            <a:r>
              <a:rPr lang="en-US" sz="1000" dirty="0"/>
              <a:t>import pandas as </a:t>
            </a:r>
            <a:r>
              <a:rPr lang="en-US" sz="1000" dirty="0" err="1"/>
              <a:t>pd</a:t>
            </a:r>
            <a:endParaRPr lang="en-US" sz="1000" dirty="0"/>
          </a:p>
          <a:p>
            <a:r>
              <a:rPr lang="en-US" sz="1000" dirty="0"/>
              <a:t>dataset = </a:t>
            </a:r>
            <a:r>
              <a:rPr lang="en-US" sz="1000" dirty="0" err="1"/>
              <a:t>pd.read_csv</a:t>
            </a:r>
            <a:r>
              <a:rPr lang="en-US" sz="1000" dirty="0"/>
              <a:t>('Churn_Modelling.csv')</a:t>
            </a:r>
          </a:p>
          <a:p>
            <a:r>
              <a:rPr lang="en-US" sz="1000" dirty="0"/>
              <a:t>X = </a:t>
            </a:r>
            <a:r>
              <a:rPr lang="en-US" sz="1000" dirty="0" err="1"/>
              <a:t>dataset.iloc</a:t>
            </a:r>
            <a:r>
              <a:rPr lang="en-US" sz="1000" dirty="0"/>
              <a:t>[:, 3:13].values</a:t>
            </a:r>
          </a:p>
          <a:p>
            <a:r>
              <a:rPr lang="en-US" sz="1000" dirty="0"/>
              <a:t>y = </a:t>
            </a:r>
            <a:r>
              <a:rPr lang="en-US" sz="1000" dirty="0" err="1"/>
              <a:t>dataset.iloc</a:t>
            </a:r>
            <a:r>
              <a:rPr lang="en-US" sz="1000" dirty="0"/>
              <a:t>[:, 13].values</a:t>
            </a:r>
          </a:p>
          <a:p>
            <a:endParaRPr lang="en-US" sz="1000" dirty="0"/>
          </a:p>
          <a:p>
            <a:r>
              <a:rPr lang="en-US" sz="1000" dirty="0"/>
              <a:t># Encoding categorical data</a:t>
            </a:r>
          </a:p>
          <a:p>
            <a:r>
              <a:rPr lang="en-US" sz="1000" dirty="0"/>
              <a:t>from </a:t>
            </a:r>
            <a:r>
              <a:rPr lang="en-US" sz="1000" dirty="0" err="1"/>
              <a:t>sklearn.preprocessing</a:t>
            </a:r>
            <a:r>
              <a:rPr lang="en-US" sz="1000" dirty="0"/>
              <a:t> import </a:t>
            </a:r>
            <a:r>
              <a:rPr lang="en-US" sz="1000" dirty="0" err="1"/>
              <a:t>LabelEncoder</a:t>
            </a:r>
            <a:endParaRPr lang="en-US" sz="1000" dirty="0"/>
          </a:p>
          <a:p>
            <a:r>
              <a:rPr lang="en-US" sz="1000" dirty="0"/>
              <a:t>labelencoder_X_1 = </a:t>
            </a:r>
            <a:r>
              <a:rPr lang="en-US" sz="1000" dirty="0" err="1"/>
              <a:t>LabelEncoder</a:t>
            </a:r>
            <a:r>
              <a:rPr lang="en-US" sz="1000" dirty="0"/>
              <a:t>()</a:t>
            </a:r>
          </a:p>
          <a:p>
            <a:r>
              <a:rPr lang="en-US" sz="1000" dirty="0"/>
              <a:t>X[:, 1] = labelencoder_X_1.fit_transform(X[:, 1])</a:t>
            </a:r>
          </a:p>
          <a:p>
            <a:r>
              <a:rPr lang="en-US" sz="1000" dirty="0"/>
              <a:t>labelencoder_X_2 = </a:t>
            </a:r>
            <a:r>
              <a:rPr lang="en-US" sz="1000" dirty="0" err="1"/>
              <a:t>LabelEncoder</a:t>
            </a:r>
            <a:r>
              <a:rPr lang="en-US" sz="1000" dirty="0"/>
              <a:t>()</a:t>
            </a:r>
          </a:p>
          <a:p>
            <a:r>
              <a:rPr lang="en-US" sz="1000" dirty="0"/>
              <a:t>X[:, 2] = labelencoder_X_2.fit_transform(X[:, 2])</a:t>
            </a:r>
          </a:p>
          <a:p>
            <a:r>
              <a:rPr lang="en-US" sz="1000" dirty="0"/>
              <a:t>from </a:t>
            </a:r>
            <a:r>
              <a:rPr lang="en-US" sz="1000" dirty="0" err="1"/>
              <a:t>sklearn.preprocessing</a:t>
            </a:r>
            <a:r>
              <a:rPr lang="en-US" sz="1000" dirty="0"/>
              <a:t> import </a:t>
            </a:r>
            <a:r>
              <a:rPr lang="en-US" sz="1000" dirty="0" err="1"/>
              <a:t>OneHotEncoder</a:t>
            </a:r>
            <a:endParaRPr lang="en-US" sz="1000" dirty="0"/>
          </a:p>
          <a:p>
            <a:r>
              <a:rPr lang="en-US" sz="1000" dirty="0" err="1"/>
              <a:t>onehotencoder</a:t>
            </a:r>
            <a:r>
              <a:rPr lang="en-US" sz="1000" dirty="0"/>
              <a:t> = </a:t>
            </a:r>
            <a:r>
              <a:rPr lang="en-US" sz="1000" dirty="0" err="1"/>
              <a:t>OneHotEncoder</a:t>
            </a:r>
            <a:r>
              <a:rPr lang="en-US" sz="1000" dirty="0"/>
              <a:t>(</a:t>
            </a:r>
            <a:r>
              <a:rPr lang="en-US" sz="1000" dirty="0" err="1"/>
              <a:t>categorical_features</a:t>
            </a:r>
            <a:r>
              <a:rPr lang="en-US" sz="1000" dirty="0"/>
              <a:t> = [1])</a:t>
            </a:r>
          </a:p>
          <a:p>
            <a:r>
              <a:rPr lang="en-US" sz="1000" dirty="0"/>
              <a:t>X = </a:t>
            </a:r>
            <a:r>
              <a:rPr lang="en-US" sz="1000" dirty="0" err="1"/>
              <a:t>onehotencoder.fit_transform</a:t>
            </a:r>
            <a:r>
              <a:rPr lang="en-US" sz="1000" dirty="0"/>
              <a:t>(X).</a:t>
            </a:r>
            <a:r>
              <a:rPr lang="en-US" sz="1000" dirty="0" err="1"/>
              <a:t>toarray</a:t>
            </a:r>
            <a:r>
              <a:rPr lang="en-US" sz="1000" dirty="0"/>
              <a:t>()</a:t>
            </a:r>
          </a:p>
          <a:p>
            <a:r>
              <a:rPr lang="en-US" sz="1000" dirty="0"/>
              <a:t>X = X[:, 1:]</a:t>
            </a:r>
          </a:p>
          <a:p>
            <a:endParaRPr lang="en-US" sz="1000" dirty="0"/>
          </a:p>
          <a:p>
            <a:r>
              <a:rPr lang="en-US" sz="1000" dirty="0"/>
              <a:t># Splitting the dataset into the Training set and Test set</a:t>
            </a:r>
          </a:p>
          <a:p>
            <a:r>
              <a:rPr lang="en-US" sz="1000" dirty="0"/>
              <a:t>from </a:t>
            </a:r>
            <a:r>
              <a:rPr lang="en-US" sz="1000" dirty="0" err="1"/>
              <a:t>sklearn.model_selection</a:t>
            </a:r>
            <a:r>
              <a:rPr lang="en-US" sz="1000" dirty="0"/>
              <a:t> import </a:t>
            </a:r>
            <a:r>
              <a:rPr lang="en-US" sz="1000" dirty="0" err="1"/>
              <a:t>train_test_split</a:t>
            </a:r>
            <a:endParaRPr lang="en-US" sz="1000" dirty="0"/>
          </a:p>
          <a:p>
            <a:r>
              <a:rPr lang="en-US" sz="1000" dirty="0" err="1"/>
              <a:t>X_train</a:t>
            </a:r>
            <a:r>
              <a:rPr lang="en-US" sz="1000" dirty="0"/>
              <a:t>, </a:t>
            </a:r>
            <a:r>
              <a:rPr lang="en-US" sz="1000" dirty="0" err="1"/>
              <a:t>X_test</a:t>
            </a:r>
            <a:r>
              <a:rPr lang="en-US" sz="1000" dirty="0"/>
              <a:t>, </a:t>
            </a:r>
            <a:r>
              <a:rPr lang="en-US" sz="1000" dirty="0" err="1"/>
              <a:t>y_train</a:t>
            </a:r>
            <a:r>
              <a:rPr lang="en-US" sz="1000" dirty="0"/>
              <a:t>, </a:t>
            </a:r>
            <a:r>
              <a:rPr lang="en-US" sz="1000" dirty="0" err="1"/>
              <a:t>y_test</a:t>
            </a:r>
            <a:r>
              <a:rPr lang="en-US" sz="1000" dirty="0"/>
              <a:t> = </a:t>
            </a:r>
            <a:r>
              <a:rPr lang="en-US" sz="1000" dirty="0" err="1"/>
              <a:t>train_test_split</a:t>
            </a:r>
            <a:r>
              <a:rPr lang="en-US" sz="1000" dirty="0"/>
              <a:t>(X, y, </a:t>
            </a:r>
            <a:r>
              <a:rPr lang="en-US" sz="1000" dirty="0" err="1"/>
              <a:t>test_size</a:t>
            </a:r>
            <a:r>
              <a:rPr lang="en-US" sz="1000" dirty="0"/>
              <a:t> = 0.2, </a:t>
            </a:r>
            <a:r>
              <a:rPr lang="en-US" sz="1000" dirty="0" err="1"/>
              <a:t>random_state</a:t>
            </a:r>
            <a:r>
              <a:rPr lang="en-US" sz="1000" dirty="0"/>
              <a:t> = 0)</a:t>
            </a:r>
          </a:p>
          <a:p>
            <a:endParaRPr lang="en-US" sz="1000" dirty="0"/>
          </a:p>
          <a:p>
            <a:r>
              <a:rPr lang="en-US" sz="1000" dirty="0"/>
              <a:t># Feature Scaling</a:t>
            </a:r>
          </a:p>
          <a:p>
            <a:r>
              <a:rPr lang="en-US" sz="1000" dirty="0"/>
              <a:t>from </a:t>
            </a:r>
            <a:r>
              <a:rPr lang="en-US" sz="1000" dirty="0" err="1"/>
              <a:t>sklearn.preprocessing</a:t>
            </a:r>
            <a:r>
              <a:rPr lang="en-US" sz="1000" dirty="0"/>
              <a:t> import </a:t>
            </a:r>
            <a:r>
              <a:rPr lang="en-US" sz="1000" dirty="0" err="1"/>
              <a:t>StandardScaler</a:t>
            </a:r>
            <a:endParaRPr lang="en-US" sz="1000" dirty="0"/>
          </a:p>
          <a:p>
            <a:r>
              <a:rPr lang="en-US" sz="1000" dirty="0" err="1"/>
              <a:t>sc</a:t>
            </a:r>
            <a:r>
              <a:rPr lang="en-US" sz="1000" dirty="0"/>
              <a:t> = </a:t>
            </a:r>
            <a:r>
              <a:rPr lang="en-US" sz="1000" dirty="0" err="1"/>
              <a:t>StandardScaler</a:t>
            </a:r>
            <a:r>
              <a:rPr lang="en-US" sz="1000" dirty="0"/>
              <a:t>()</a:t>
            </a:r>
          </a:p>
          <a:p>
            <a:r>
              <a:rPr lang="en-US" sz="1000" dirty="0" err="1"/>
              <a:t>X_train</a:t>
            </a:r>
            <a:r>
              <a:rPr lang="en-US" sz="1000" dirty="0"/>
              <a:t> = </a:t>
            </a:r>
            <a:r>
              <a:rPr lang="en-US" sz="1000" dirty="0" err="1"/>
              <a:t>sc.fit_transform</a:t>
            </a:r>
            <a:r>
              <a:rPr lang="en-US" sz="1000" dirty="0"/>
              <a:t>(</a:t>
            </a:r>
            <a:r>
              <a:rPr lang="en-US" sz="1000" dirty="0" err="1"/>
              <a:t>X_train</a:t>
            </a:r>
            <a:r>
              <a:rPr lang="en-US" sz="1000" dirty="0"/>
              <a:t>)</a:t>
            </a:r>
          </a:p>
          <a:p>
            <a:r>
              <a:rPr lang="en-US" sz="1000" dirty="0" err="1"/>
              <a:t>X_test</a:t>
            </a:r>
            <a:r>
              <a:rPr lang="en-US" sz="1000" dirty="0"/>
              <a:t> = </a:t>
            </a:r>
            <a:r>
              <a:rPr lang="en-US" sz="1000" dirty="0" err="1"/>
              <a:t>sc.transform</a:t>
            </a:r>
            <a:r>
              <a:rPr lang="en-US" sz="1000" dirty="0"/>
              <a:t>(</a:t>
            </a:r>
            <a:r>
              <a:rPr lang="en-US" sz="1000" dirty="0" err="1"/>
              <a:t>X_test</a:t>
            </a:r>
            <a:r>
              <a:rPr lang="en-US" sz="1000" dirty="0"/>
              <a:t>)</a:t>
            </a:r>
          </a:p>
          <a:p>
            <a:endParaRPr lang="en-US" sz="1000" dirty="0"/>
          </a:p>
          <a:p>
            <a:r>
              <a:rPr lang="en-US" sz="1000" dirty="0"/>
              <a:t># Importing </a:t>
            </a:r>
            <a:r>
              <a:rPr lang="en-US" sz="1000" dirty="0" err="1"/>
              <a:t>TensorFlow</a:t>
            </a:r>
            <a:r>
              <a:rPr lang="en-US" sz="1000" dirty="0"/>
              <a:t> and the </a:t>
            </a:r>
            <a:r>
              <a:rPr lang="en-US" sz="1000" dirty="0" err="1"/>
              <a:t>Keras</a:t>
            </a:r>
            <a:r>
              <a:rPr lang="en-US" sz="1000" dirty="0"/>
              <a:t> libraries and packages</a:t>
            </a:r>
          </a:p>
          <a:p>
            <a:r>
              <a:rPr lang="en-US" sz="1000" dirty="0"/>
              <a:t>import </a:t>
            </a:r>
            <a:r>
              <a:rPr lang="en-US" sz="1000" dirty="0" err="1"/>
              <a:t>tensorflow</a:t>
            </a:r>
            <a:endParaRPr lang="en-US" sz="1000" dirty="0"/>
          </a:p>
          <a:p>
            <a:r>
              <a:rPr lang="en-US" sz="1000" dirty="0"/>
              <a:t>import </a:t>
            </a:r>
            <a:r>
              <a:rPr lang="en-US" sz="1000" dirty="0" err="1"/>
              <a:t>keras</a:t>
            </a:r>
            <a:endParaRPr lang="en-US" sz="1000" dirty="0"/>
          </a:p>
          <a:p>
            <a:r>
              <a:rPr lang="en-US" sz="1000" dirty="0"/>
              <a:t>from </a:t>
            </a:r>
            <a:r>
              <a:rPr lang="en-US" sz="1000" dirty="0" err="1"/>
              <a:t>keras.models</a:t>
            </a:r>
            <a:r>
              <a:rPr lang="en-US" sz="1000" dirty="0"/>
              <a:t> import Sequential</a:t>
            </a:r>
          </a:p>
          <a:p>
            <a:r>
              <a:rPr lang="en-US" sz="1000" dirty="0"/>
              <a:t>from </a:t>
            </a:r>
            <a:r>
              <a:rPr lang="en-US" sz="1000" dirty="0" err="1"/>
              <a:t>keras.layers</a:t>
            </a:r>
            <a:r>
              <a:rPr lang="en-US" sz="1000" dirty="0"/>
              <a:t> import Dense</a:t>
            </a:r>
          </a:p>
          <a:p>
            <a:endParaRPr lang="en-US" sz="1000" dirty="0"/>
          </a:p>
          <a:p>
            <a:r>
              <a:rPr lang="en-US" sz="1000" dirty="0"/>
              <a:t># </a:t>
            </a:r>
            <a:r>
              <a:rPr lang="en-US" sz="1000" dirty="0" err="1"/>
              <a:t>Initialising</a:t>
            </a:r>
            <a:r>
              <a:rPr lang="en-US" sz="1000" dirty="0"/>
              <a:t> the ANN</a:t>
            </a:r>
          </a:p>
          <a:p>
            <a:r>
              <a:rPr lang="en-US" sz="1000" dirty="0"/>
              <a:t>classifier = Sequential()</a:t>
            </a:r>
          </a:p>
          <a:p>
            <a:endParaRPr 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6176866" y="485569"/>
            <a:ext cx="5117106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# Adding the input layer and the first hidden layer</a:t>
            </a:r>
          </a:p>
          <a:p>
            <a:r>
              <a:rPr lang="en-US" sz="1000" dirty="0"/>
              <a:t>## A number of nodes in hidden layers (i.e., units) is (11+1)/2=6</a:t>
            </a:r>
          </a:p>
          <a:p>
            <a:r>
              <a:rPr lang="en-US" sz="1000" dirty="0"/>
              <a:t>## Initialize the weights as small numbers close to zero </a:t>
            </a:r>
          </a:p>
          <a:p>
            <a:r>
              <a:rPr lang="en-US" sz="1000" dirty="0"/>
              <a:t>## Use the rectifier activation function (i.e., </a:t>
            </a:r>
            <a:r>
              <a:rPr lang="en-US" sz="1000" dirty="0" err="1"/>
              <a:t>relu</a:t>
            </a:r>
            <a:r>
              <a:rPr lang="en-US" sz="1000" dirty="0"/>
              <a:t>)</a:t>
            </a:r>
          </a:p>
          <a:p>
            <a:r>
              <a:rPr lang="en-US" sz="1000" dirty="0"/>
              <a:t>## Define a number of input dimensions</a:t>
            </a:r>
          </a:p>
          <a:p>
            <a:r>
              <a:rPr lang="en-US" sz="1000" dirty="0" err="1"/>
              <a:t>classifier.add</a:t>
            </a:r>
            <a:r>
              <a:rPr lang="en-US" sz="1000" dirty="0"/>
              <a:t>(Dense(units = 6, </a:t>
            </a:r>
            <a:r>
              <a:rPr lang="en-US" sz="1000" dirty="0" err="1"/>
              <a:t>kernel_initializer</a:t>
            </a:r>
            <a:r>
              <a:rPr lang="en-US" sz="1000" dirty="0"/>
              <a:t> = 'uniform', activation = '</a:t>
            </a:r>
            <a:r>
              <a:rPr lang="en-US" sz="1000" dirty="0" err="1"/>
              <a:t>relu</a:t>
            </a:r>
            <a:r>
              <a:rPr lang="en-US" sz="1000" dirty="0"/>
              <a:t>', </a:t>
            </a:r>
            <a:r>
              <a:rPr lang="en-US" sz="1000" dirty="0" err="1"/>
              <a:t>input_dim</a:t>
            </a:r>
            <a:r>
              <a:rPr lang="en-US" sz="1000" dirty="0"/>
              <a:t> = 11))</a:t>
            </a:r>
          </a:p>
          <a:p>
            <a:endParaRPr lang="en-US" sz="1000" dirty="0"/>
          </a:p>
          <a:p>
            <a:r>
              <a:rPr lang="en-US" sz="1000" dirty="0"/>
              <a:t># Adding the second hidden layer</a:t>
            </a:r>
          </a:p>
          <a:p>
            <a:r>
              <a:rPr lang="en-US" sz="1000" dirty="0"/>
              <a:t>## A number of nodes in hidden layers (i.e., units) is (11+1)/2=6</a:t>
            </a:r>
          </a:p>
          <a:p>
            <a:r>
              <a:rPr lang="en-US" sz="1000" dirty="0"/>
              <a:t>## Initialize the weights as small numbers close to zero </a:t>
            </a:r>
          </a:p>
          <a:p>
            <a:r>
              <a:rPr lang="en-US" sz="1000" dirty="0"/>
              <a:t>## Use the rectifier activation function (i.e., </a:t>
            </a:r>
            <a:r>
              <a:rPr lang="en-US" sz="1000" dirty="0" err="1"/>
              <a:t>relu</a:t>
            </a:r>
            <a:r>
              <a:rPr lang="en-US" sz="1000" dirty="0"/>
              <a:t>)</a:t>
            </a:r>
          </a:p>
          <a:p>
            <a:r>
              <a:rPr lang="en-US" sz="1000" dirty="0" err="1"/>
              <a:t>classifier.add</a:t>
            </a:r>
            <a:r>
              <a:rPr lang="en-US" sz="1000" dirty="0"/>
              <a:t>(Dense(units = 6, </a:t>
            </a:r>
            <a:r>
              <a:rPr lang="en-US" sz="1000" dirty="0" err="1"/>
              <a:t>kernel_initializer</a:t>
            </a:r>
            <a:r>
              <a:rPr lang="en-US" sz="1000" dirty="0"/>
              <a:t> = 'uniform', activation = '</a:t>
            </a:r>
            <a:r>
              <a:rPr lang="en-US" sz="1000" dirty="0" err="1"/>
              <a:t>relu</a:t>
            </a:r>
            <a:r>
              <a:rPr lang="en-US" sz="1000" dirty="0"/>
              <a:t>'))</a:t>
            </a:r>
          </a:p>
          <a:p>
            <a:endParaRPr lang="en-US" sz="1000" dirty="0"/>
          </a:p>
          <a:p>
            <a:r>
              <a:rPr lang="en-US" sz="1000" dirty="0"/>
              <a:t># Adding the output layer</a:t>
            </a:r>
          </a:p>
          <a:p>
            <a:r>
              <a:rPr lang="en-US" sz="1000" dirty="0"/>
              <a:t>## A number of nodes in output layer (i.e., units) is 1</a:t>
            </a:r>
          </a:p>
          <a:p>
            <a:r>
              <a:rPr lang="en-US" sz="1000" dirty="0"/>
              <a:t>## Initialize the weights as small numbers close to zero </a:t>
            </a:r>
          </a:p>
          <a:p>
            <a:r>
              <a:rPr lang="en-US" sz="1000" dirty="0"/>
              <a:t>## Use the sigmoid activation function (i.e., sigmoid)</a:t>
            </a:r>
          </a:p>
          <a:p>
            <a:r>
              <a:rPr lang="en-US" sz="1000" dirty="0" err="1"/>
              <a:t>classifier.add</a:t>
            </a:r>
            <a:r>
              <a:rPr lang="en-US" sz="1000" dirty="0"/>
              <a:t>(Dense(units = 1, </a:t>
            </a:r>
            <a:r>
              <a:rPr lang="en-US" sz="1000" dirty="0" err="1"/>
              <a:t>kernel_initializer</a:t>
            </a:r>
            <a:r>
              <a:rPr lang="en-US" sz="1000" dirty="0"/>
              <a:t> = 'uniform', activation = 'sigmoid'))</a:t>
            </a:r>
          </a:p>
          <a:p>
            <a:endParaRPr lang="en-US" sz="1000" dirty="0"/>
          </a:p>
          <a:p>
            <a:r>
              <a:rPr lang="en-US" sz="1000" dirty="0"/>
              <a:t># Compiling the ANN</a:t>
            </a:r>
          </a:p>
          <a:p>
            <a:r>
              <a:rPr lang="en-US" sz="1000" dirty="0"/>
              <a:t>##</a:t>
            </a:r>
          </a:p>
          <a:p>
            <a:r>
              <a:rPr lang="en-US" sz="1000" dirty="0" err="1"/>
              <a:t>classifier.compile</a:t>
            </a:r>
            <a:r>
              <a:rPr lang="en-US" sz="1000" dirty="0"/>
              <a:t>(optimizer = '</a:t>
            </a:r>
            <a:r>
              <a:rPr lang="en-US" sz="1000" dirty="0" err="1"/>
              <a:t>adam</a:t>
            </a:r>
            <a:r>
              <a:rPr lang="en-US" sz="1000" dirty="0"/>
              <a:t>', loss = '</a:t>
            </a:r>
            <a:r>
              <a:rPr lang="en-US" sz="1000" dirty="0" err="1"/>
              <a:t>binary_crossentropy</a:t>
            </a:r>
            <a:r>
              <a:rPr lang="en-US" sz="1000" dirty="0"/>
              <a:t>', metrics = ['accuracy'])</a:t>
            </a:r>
          </a:p>
          <a:p>
            <a:endParaRPr lang="en-US" sz="1000" dirty="0"/>
          </a:p>
          <a:p>
            <a:r>
              <a:rPr lang="en-US" sz="1000" dirty="0"/>
              <a:t># Fitting the ANN to the Training set</a:t>
            </a:r>
          </a:p>
          <a:p>
            <a:r>
              <a:rPr lang="en-US" sz="1000" dirty="0" err="1"/>
              <a:t>classifier.fit</a:t>
            </a:r>
            <a:r>
              <a:rPr lang="en-US" sz="1000" dirty="0"/>
              <a:t>(</a:t>
            </a:r>
            <a:r>
              <a:rPr lang="en-US" sz="1000" dirty="0" err="1"/>
              <a:t>X_train</a:t>
            </a:r>
            <a:r>
              <a:rPr lang="en-US" sz="1000" dirty="0"/>
              <a:t>, </a:t>
            </a:r>
            <a:r>
              <a:rPr lang="en-US" sz="1000" dirty="0" err="1"/>
              <a:t>y_train</a:t>
            </a:r>
            <a:r>
              <a:rPr lang="en-US" sz="1000" dirty="0"/>
              <a:t>, </a:t>
            </a:r>
            <a:r>
              <a:rPr lang="en-US" sz="1000" dirty="0" err="1"/>
              <a:t>batch_size</a:t>
            </a:r>
            <a:r>
              <a:rPr lang="en-US" sz="1000" dirty="0"/>
              <a:t> = 10, epochs = 100)</a:t>
            </a:r>
          </a:p>
          <a:p>
            <a:endParaRPr lang="en-US" sz="1000" dirty="0"/>
          </a:p>
          <a:p>
            <a:r>
              <a:rPr lang="en-US" sz="1000" dirty="0"/>
              <a:t># Model </a:t>
            </a:r>
            <a:r>
              <a:rPr lang="en-US" sz="1000" dirty="0" err="1"/>
              <a:t>vizualization</a:t>
            </a:r>
            <a:endParaRPr lang="en-US" sz="1000" dirty="0"/>
          </a:p>
          <a:p>
            <a:r>
              <a:rPr lang="en-US" sz="1000" dirty="0"/>
              <a:t>print(</a:t>
            </a:r>
            <a:r>
              <a:rPr lang="en-US" sz="1000" dirty="0" err="1"/>
              <a:t>classifier.summary</a:t>
            </a:r>
            <a:r>
              <a:rPr lang="en-US" sz="1000" dirty="0"/>
              <a:t>())</a:t>
            </a:r>
          </a:p>
          <a:p>
            <a:endParaRPr lang="en-US" sz="1000" dirty="0"/>
          </a:p>
          <a:p>
            <a:r>
              <a:rPr lang="en-US" sz="1000" dirty="0"/>
              <a:t># Part 3 - Making predictions and evaluating the model</a:t>
            </a:r>
          </a:p>
          <a:p>
            <a:endParaRPr lang="en-US" sz="1000" dirty="0"/>
          </a:p>
          <a:p>
            <a:r>
              <a:rPr lang="en-US" sz="1000" dirty="0"/>
              <a:t># Predicting the Test set results</a:t>
            </a:r>
          </a:p>
          <a:p>
            <a:r>
              <a:rPr lang="en-US" sz="1000" dirty="0" err="1"/>
              <a:t>y_pred</a:t>
            </a:r>
            <a:r>
              <a:rPr lang="en-US" sz="1000" dirty="0"/>
              <a:t> = </a:t>
            </a:r>
            <a:r>
              <a:rPr lang="en-US" sz="1000" dirty="0" err="1"/>
              <a:t>classifier.predict</a:t>
            </a:r>
            <a:r>
              <a:rPr lang="en-US" sz="1000" dirty="0"/>
              <a:t>(</a:t>
            </a:r>
            <a:r>
              <a:rPr lang="en-US" sz="1000" dirty="0" err="1"/>
              <a:t>X_test</a:t>
            </a:r>
            <a:r>
              <a:rPr lang="en-US" sz="1000" dirty="0"/>
              <a:t>)</a:t>
            </a:r>
          </a:p>
          <a:p>
            <a:r>
              <a:rPr lang="en-US" sz="1000" dirty="0" err="1"/>
              <a:t>y_pred</a:t>
            </a:r>
            <a:r>
              <a:rPr lang="en-US" sz="1000" dirty="0"/>
              <a:t> = (</a:t>
            </a:r>
            <a:r>
              <a:rPr lang="en-US" sz="1000" dirty="0" err="1"/>
              <a:t>y_pred</a:t>
            </a:r>
            <a:r>
              <a:rPr lang="en-US" sz="1000" dirty="0"/>
              <a:t> &gt; 0.5)</a:t>
            </a:r>
          </a:p>
          <a:p>
            <a:endParaRPr lang="en-US" sz="1000" dirty="0"/>
          </a:p>
          <a:p>
            <a:r>
              <a:rPr lang="en-US" sz="1000" dirty="0"/>
              <a:t># Making the Confusion Matrix</a:t>
            </a:r>
          </a:p>
          <a:p>
            <a:r>
              <a:rPr lang="en-US" sz="1000" dirty="0"/>
              <a:t>from </a:t>
            </a:r>
            <a:r>
              <a:rPr lang="en-US" sz="1000" dirty="0" err="1"/>
              <a:t>sklearn.metrics</a:t>
            </a:r>
            <a:r>
              <a:rPr lang="en-US" sz="1000" dirty="0"/>
              <a:t> import </a:t>
            </a:r>
            <a:r>
              <a:rPr lang="en-US" sz="1000" dirty="0" err="1"/>
              <a:t>confusion_matrix</a:t>
            </a:r>
            <a:endParaRPr lang="en-US" sz="1000" dirty="0"/>
          </a:p>
          <a:p>
            <a:r>
              <a:rPr lang="en-US" sz="1000" dirty="0"/>
              <a:t>cm = </a:t>
            </a:r>
            <a:r>
              <a:rPr lang="en-US" sz="1000" dirty="0" err="1"/>
              <a:t>confusion_matrix</a:t>
            </a:r>
            <a:r>
              <a:rPr lang="en-US" sz="1000" dirty="0"/>
              <a:t>(</a:t>
            </a:r>
            <a:r>
              <a:rPr lang="en-US" sz="1000" dirty="0" err="1"/>
              <a:t>y_test</a:t>
            </a:r>
            <a:r>
              <a:rPr lang="en-US" sz="1000" dirty="0"/>
              <a:t>, </a:t>
            </a:r>
            <a:r>
              <a:rPr lang="en-US" sz="1000" dirty="0" err="1"/>
              <a:t>y_pred</a:t>
            </a:r>
            <a:r>
              <a:rPr lang="en-US" sz="1000" dirty="0" smtClean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379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526569"/>
            <a:ext cx="11141246" cy="57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3" y="636494"/>
            <a:ext cx="10396808" cy="55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5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8" y="285076"/>
            <a:ext cx="11495681" cy="60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2" y="376573"/>
            <a:ext cx="7437742" cy="3939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52" y="2447364"/>
            <a:ext cx="5741728" cy="4231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0789" y="6331131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https://www.udemy.com/deeplearning/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0" y="1173843"/>
            <a:ext cx="11361429" cy="4533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7278" y="296092"/>
            <a:ext cx="235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 smtClean="0"/>
              <a:t>Back </a:t>
            </a:r>
            <a:r>
              <a:rPr lang="fi-FI" sz="2400" dirty="0" err="1" smtClean="0"/>
              <a:t>propagation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736183" y="1584960"/>
            <a:ext cx="17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C = </a:t>
            </a:r>
            <a:r>
              <a:rPr lang="fi-FI" dirty="0" err="1" smtClean="0"/>
              <a:t>cost</a:t>
            </a:r>
            <a:r>
              <a:rPr lang="fi-FI" dirty="0" smtClean="0"/>
              <a:t> </a:t>
            </a:r>
            <a:r>
              <a:rPr lang="fi-FI" dirty="0" err="1" smtClean="0"/>
              <a:t>function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9520" y="6392091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https://www.udemy.com/deeplearning/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16" y="1084169"/>
            <a:ext cx="11451315" cy="49769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1337" y="230088"/>
            <a:ext cx="2461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err="1" smtClean="0"/>
              <a:t>Standardization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960970" y="6392028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https://www.udemy.com/deeplearning/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11337" y="256214"/>
            <a:ext cx="223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err="1" smtClean="0"/>
              <a:t>Normalization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95140" y="1173350"/>
            <a:ext cx="10626003" cy="4915727"/>
            <a:chOff x="695140" y="1173350"/>
            <a:chExt cx="10626003" cy="4915727"/>
          </a:xfrm>
        </p:grpSpPr>
        <p:grpSp>
          <p:nvGrpSpPr>
            <p:cNvPr id="4" name="Group 3"/>
            <p:cNvGrpSpPr/>
            <p:nvPr/>
          </p:nvGrpSpPr>
          <p:grpSpPr>
            <a:xfrm>
              <a:off x="695140" y="1173350"/>
              <a:ext cx="10626003" cy="4915727"/>
              <a:chOff x="712557" y="768560"/>
              <a:chExt cx="10626003" cy="491572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557" y="768560"/>
                <a:ext cx="10626003" cy="4604384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0359" y="5372944"/>
                <a:ext cx="6649401" cy="311343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371703" y="5843451"/>
              <a:ext cx="949234" cy="2456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026989" y="6418217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https://www.udemy.com/deeplearning/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5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7529" y="582706"/>
            <a:ext cx="10792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crucial factors in deep networks </a:t>
            </a:r>
            <a:r>
              <a:rPr lang="en-US" sz="2000" dirty="0" smtClean="0"/>
              <a:t>is</a:t>
            </a:r>
            <a:r>
              <a:rPr lang="en-US" sz="2000" dirty="0"/>
              <a:t> </a:t>
            </a:r>
            <a:r>
              <a:rPr lang="en-US" sz="2000" i="1" dirty="0"/>
              <a:t>activation </a:t>
            </a:r>
            <a:r>
              <a:rPr lang="en-US" sz="2000" i="1" dirty="0" smtClean="0"/>
              <a:t>functions</a:t>
            </a:r>
            <a:r>
              <a:rPr lang="en-US" sz="2000" dirty="0" smtClean="0"/>
              <a:t> that brings </a:t>
            </a:r>
            <a:r>
              <a:rPr lang="en-US" sz="2000" dirty="0"/>
              <a:t>the </a:t>
            </a:r>
            <a:r>
              <a:rPr lang="en-US" sz="2000" b="1" dirty="0"/>
              <a:t>non-linearity</a:t>
            </a:r>
            <a:r>
              <a:rPr lang="en-US" sz="2000" dirty="0"/>
              <a:t> into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2" y="1896315"/>
            <a:ext cx="11429561" cy="3040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7859" y="6320118"/>
            <a:ext cx="1121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Granville</a:t>
            </a:r>
            <a:r>
              <a:rPr lang="fi-FI" dirty="0" smtClean="0"/>
              <a:t>. </a:t>
            </a:r>
            <a:r>
              <a:rPr lang="fi-FI" dirty="0"/>
              <a:t>(2016). </a:t>
            </a:r>
            <a:r>
              <a:rPr lang="fi-FI" dirty="0">
                <a:hlinkClick r:id="rId3"/>
              </a:rPr>
              <a:t>https://</a:t>
            </a:r>
            <a:r>
              <a:rPr lang="fi-FI" dirty="0" smtClean="0">
                <a:hlinkClick r:id="rId3"/>
              </a:rPr>
              <a:t>www.datasciencecentral.com/profiles/blogs/must-know-tips-tricks-in-deep-neural-networks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9" y="1076131"/>
            <a:ext cx="3258230" cy="1738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72" y="3874656"/>
            <a:ext cx="2391916" cy="1924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610" y="3217232"/>
            <a:ext cx="500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Activation</a:t>
            </a:r>
            <a:r>
              <a:rPr lang="fi-FI" dirty="0" smtClean="0"/>
              <a:t> </a:t>
            </a:r>
            <a:r>
              <a:rPr lang="fi-FI" dirty="0" err="1" smtClean="0"/>
              <a:t>function</a:t>
            </a:r>
            <a:r>
              <a:rPr lang="fi-FI" dirty="0" smtClean="0"/>
              <a:t> to </a:t>
            </a:r>
            <a:r>
              <a:rPr lang="fi-FI" dirty="0" err="1" smtClean="0"/>
              <a:t>pass</a:t>
            </a:r>
            <a:r>
              <a:rPr lang="fi-FI" dirty="0" smtClean="0"/>
              <a:t> on (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non</a:t>
            </a:r>
            <a:r>
              <a:rPr lang="fi-FI" dirty="0" smtClean="0"/>
              <a:t> </a:t>
            </a:r>
            <a:r>
              <a:rPr lang="fi-FI" dirty="0" err="1" smtClean="0"/>
              <a:t>pass</a:t>
            </a:r>
            <a:r>
              <a:rPr lang="fi-FI" dirty="0" smtClean="0"/>
              <a:t>) a </a:t>
            </a:r>
            <a:r>
              <a:rPr lang="fi-FI" dirty="0" err="1" smtClean="0"/>
              <a:t>signal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415" y="314432"/>
            <a:ext cx="266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Summarize</a:t>
            </a:r>
            <a:r>
              <a:rPr lang="fi-FI" dirty="0" smtClean="0"/>
              <a:t> </a:t>
            </a:r>
            <a:r>
              <a:rPr lang="fi-FI" dirty="0" err="1" smtClean="0"/>
              <a:t>multiplications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277" y="792480"/>
            <a:ext cx="3922354" cy="2021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534" y="3859987"/>
            <a:ext cx="3772853" cy="2091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299" y="792480"/>
            <a:ext cx="3563693" cy="2012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0557" y="3859987"/>
            <a:ext cx="3627955" cy="19390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4355" y="6418216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https://www.udemy.com/deeplearning/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52" y="774104"/>
            <a:ext cx="10429595" cy="53490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5680" y="6419000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https://www.udemy.com/deeplearning/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2059" y="3433704"/>
            <a:ext cx="11175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“pandas </a:t>
            </a:r>
            <a:r>
              <a:rPr lang="en-US" dirty="0"/>
              <a:t>is an open source, BSD-licensed [Berkeley Software </a:t>
            </a:r>
            <a:r>
              <a:rPr lang="en-US" dirty="0" smtClean="0"/>
              <a:t>Distribution] </a:t>
            </a:r>
            <a:r>
              <a:rPr lang="en-US" dirty="0"/>
              <a:t>library providing high-performance, easy-to-use data structures and data analysis tools for the Python programming </a:t>
            </a:r>
            <a:r>
              <a:rPr lang="en-US" dirty="0" smtClean="0"/>
              <a:t>language . . . the pandas </a:t>
            </a:r>
            <a:r>
              <a:rPr lang="en-US" dirty="0"/>
              <a:t>data </a:t>
            </a:r>
            <a:r>
              <a:rPr lang="en-US" dirty="0" smtClean="0"/>
              <a:t>structures [</a:t>
            </a:r>
            <a:r>
              <a:rPr lang="en-US" dirty="0"/>
              <a:t>Series </a:t>
            </a:r>
            <a:r>
              <a:rPr lang="en-US" dirty="0" smtClean="0"/>
              <a:t>and </a:t>
            </a:r>
            <a:r>
              <a:rPr lang="en-US" dirty="0" err="1" smtClean="0"/>
              <a:t>DataFrame</a:t>
            </a:r>
            <a:r>
              <a:rPr lang="en-US" dirty="0" smtClean="0"/>
              <a:t>] </a:t>
            </a:r>
            <a:r>
              <a:rPr lang="en-US" dirty="0"/>
              <a:t>is as flexible containers for lower dimensional data. For example, </a:t>
            </a:r>
            <a:r>
              <a:rPr lang="en-US" dirty="0" err="1"/>
              <a:t>DataFrame</a:t>
            </a:r>
            <a:r>
              <a:rPr lang="en-US" dirty="0"/>
              <a:t> is a container for Series, and Series is a container for scalars. We would like to be able to insert and remove objects from these containers in a dictionary-like fashion.” (</a:t>
            </a:r>
            <a:r>
              <a:rPr lang="en-US" dirty="0">
                <a:hlinkClick r:id="rId2"/>
              </a:rPr>
              <a:t>https://pandas.pydata.org/pandas-docs/stable/overview.html</a:t>
            </a:r>
            <a:r>
              <a:rPr lang="en-US" dirty="0" smtClean="0">
                <a:hlinkClick r:id="rId2"/>
              </a:rPr>
              <a:t>#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“An </a:t>
            </a:r>
            <a:r>
              <a:rPr lang="en-US" dirty="0" err="1"/>
              <a:t>ndarray</a:t>
            </a:r>
            <a:r>
              <a:rPr lang="en-US" dirty="0"/>
              <a:t> is a (usually fixed-size) multidimensional container of items of the same type and </a:t>
            </a:r>
            <a:r>
              <a:rPr lang="en-US" dirty="0" smtClean="0"/>
              <a:t>size” 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docs.scipy.org/doc/numpy-1.13.0/reference/arrays.ndarray.html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9388" y="5706129"/>
            <a:ext cx="49103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dataset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('Churn_Modelling.csv')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dataset.iloc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[:, 3:13].values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dataset.iloc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[:, 13].values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37581" y="27291"/>
            <a:ext cx="329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A dataset is Churn_Modelling.csv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888" y="5649224"/>
            <a:ext cx="5961484" cy="101101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408023" y="6010707"/>
            <a:ext cx="461554" cy="409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44" y="475880"/>
            <a:ext cx="11049288" cy="2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1051" y="226423"/>
            <a:ext cx="8909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gradient descent is applied because it is descending into the </a:t>
            </a:r>
            <a:r>
              <a:rPr lang="en-US" dirty="0" smtClean="0"/>
              <a:t>minimum </a:t>
            </a:r>
            <a:r>
              <a:rPr lang="en-US" dirty="0"/>
              <a:t>of the cost function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31226" y="5935674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https://www.udemy.com/deeplearning/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44" y="707291"/>
            <a:ext cx="4960775" cy="2394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46" y="2458327"/>
            <a:ext cx="3781288" cy="3619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521" y="2458327"/>
            <a:ext cx="3868686" cy="38205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0618" y="6488668"/>
            <a:ext cx="582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Read </a:t>
            </a:r>
            <a:r>
              <a:rPr lang="fi-FI" dirty="0" err="1" smtClean="0"/>
              <a:t>more</a:t>
            </a:r>
            <a:r>
              <a:rPr lang="fi-FI" dirty="0"/>
              <a:t>: </a:t>
            </a:r>
            <a:r>
              <a:rPr lang="fi-FI" dirty="0">
                <a:hlinkClick r:id="rId6"/>
              </a:rPr>
              <a:t>https://</a:t>
            </a:r>
            <a:r>
              <a:rPr lang="fi-FI" dirty="0" smtClean="0">
                <a:hlinkClick r:id="rId6"/>
              </a:rPr>
              <a:t>en.wikipedia.org/wiki/Gradient_descent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9" y="1097703"/>
            <a:ext cx="7577138" cy="50593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40183" y="217714"/>
            <a:ext cx="376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</a:t>
            </a:r>
            <a:r>
              <a:rPr lang="fi-FI" dirty="0" err="1" smtClean="0"/>
              <a:t>he</a:t>
            </a:r>
            <a:r>
              <a:rPr lang="fi-FI" dirty="0" smtClean="0"/>
              <a:t> </a:t>
            </a:r>
            <a:r>
              <a:rPr lang="fi-FI" dirty="0" err="1" smtClean="0"/>
              <a:t>cost</a:t>
            </a:r>
            <a:r>
              <a:rPr lang="fi-FI" dirty="0" smtClean="0"/>
              <a:t> </a:t>
            </a:r>
            <a:r>
              <a:rPr lang="fi-FI" dirty="0" err="1" smtClean="0"/>
              <a:t>function</a:t>
            </a:r>
            <a:r>
              <a:rPr lang="fi-FI" dirty="0" smtClean="0"/>
              <a:t> </a:t>
            </a:r>
            <a:r>
              <a:rPr lang="fi-FI" dirty="0" err="1" smtClean="0"/>
              <a:t>might</a:t>
            </a:r>
            <a:r>
              <a:rPr lang="fi-FI" dirty="0" smtClean="0"/>
              <a:t> </a:t>
            </a:r>
            <a:r>
              <a:rPr lang="fi-FI" dirty="0" err="1" smtClean="0"/>
              <a:t>not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convex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52849" y="6362394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https://www.udemy.com/deeplearning/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8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13" y="1567544"/>
            <a:ext cx="10086235" cy="4196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98125" y="339634"/>
            <a:ext cx="184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Gradient</a:t>
            </a:r>
            <a:r>
              <a:rPr lang="fi-FI" dirty="0" smtClean="0"/>
              <a:t> </a:t>
            </a:r>
            <a:r>
              <a:rPr lang="fi-FI" dirty="0" err="1" smtClean="0"/>
              <a:t>descent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52849" y="6362394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https://www.udemy.com/deeplearning/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69" y="1336476"/>
            <a:ext cx="11168063" cy="48115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3656" y="296091"/>
            <a:ext cx="275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Stochastic</a:t>
            </a:r>
            <a:r>
              <a:rPr lang="fi-FI" dirty="0" smtClean="0"/>
              <a:t> </a:t>
            </a:r>
            <a:r>
              <a:rPr lang="fi-FI" dirty="0" err="1" smtClean="0"/>
              <a:t>gradient</a:t>
            </a:r>
            <a:r>
              <a:rPr lang="fi-FI" dirty="0" smtClean="0"/>
              <a:t> </a:t>
            </a:r>
            <a:r>
              <a:rPr lang="fi-FI" dirty="0" err="1" smtClean="0"/>
              <a:t>descent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2849" y="6362394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https://www.udemy.com/deeplearning/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2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611577"/>
            <a:ext cx="11517692" cy="43697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00449" y="5331453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https://www.udemy.com/deeplearning/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752" y="6122929"/>
            <a:ext cx="11945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Read </a:t>
            </a:r>
            <a:r>
              <a:rPr lang="fi-FI" dirty="0" err="1" smtClean="0"/>
              <a:t>more</a:t>
            </a:r>
            <a:r>
              <a:rPr lang="fi-FI" dirty="0"/>
              <a:t>: </a:t>
            </a:r>
            <a:r>
              <a:rPr lang="fi-FI" dirty="0">
                <a:hlinkClick r:id="rId4"/>
              </a:rPr>
              <a:t>https://</a:t>
            </a:r>
            <a:r>
              <a:rPr lang="fi-FI" dirty="0" smtClean="0">
                <a:hlinkClick r:id="rId4"/>
              </a:rPr>
              <a:t>www.datasciencecentral.com/profiles/blogs/an-overview-of-gradient-descent-optimization-algorithms</a:t>
            </a:r>
            <a:r>
              <a:rPr lang="fi-FI" dirty="0" smtClean="0"/>
              <a:t> =&gt;</a:t>
            </a:r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ruder.io/optimizing-gradient-descent/index.html#tensorflow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026" y="564205"/>
            <a:ext cx="1109926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/>
              <a:t>A </a:t>
            </a:r>
            <a:r>
              <a:rPr lang="en-US" sz="2100" dirty="0"/>
              <a:t>typical machine learning </a:t>
            </a:r>
            <a:r>
              <a:rPr lang="en-US" sz="2100" dirty="0" smtClean="0"/>
              <a:t>pipeline is as follows: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 smtClean="0"/>
              <a:t>Data cleaning. The </a:t>
            </a:r>
            <a:r>
              <a:rPr lang="en-US" sz="2100" dirty="0"/>
              <a:t>data </a:t>
            </a:r>
            <a:r>
              <a:rPr lang="en-US" sz="2100" dirty="0" smtClean="0"/>
              <a:t>is prepared “ready </a:t>
            </a:r>
            <a:r>
              <a:rPr lang="en-US" sz="2100" dirty="0"/>
              <a:t>for modeling by performing an initial exploratory analysis (e.g., looking for missing or mislabeled data) and either correct or remove the offending </a:t>
            </a:r>
            <a:r>
              <a:rPr lang="en-US" sz="2100" dirty="0" smtClean="0"/>
              <a:t>records”.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 smtClean="0"/>
              <a:t>Feature engineering. The data have to transform </a:t>
            </a:r>
            <a:r>
              <a:rPr lang="en-US" sz="2100" dirty="0"/>
              <a:t>in some way to make it </a:t>
            </a:r>
            <a:r>
              <a:rPr lang="en-US" sz="2100" dirty="0" smtClean="0"/>
              <a:t>“more </a:t>
            </a:r>
            <a:r>
              <a:rPr lang="en-US" sz="2100" dirty="0"/>
              <a:t>suitable for modeling, e.g., by normalizing the features (i.e., feature transformation), removing features that do not seem useful for modeling (i.e., feature selection), and/or creating new features from the existing data (i.e., feature construction</a:t>
            </a:r>
            <a:r>
              <a:rPr lang="en-US" sz="2100" dirty="0" smtClean="0"/>
              <a:t>)”.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 smtClean="0"/>
              <a:t>Model selection and setting (hyper)parameters. A </a:t>
            </a:r>
            <a:r>
              <a:rPr lang="en-US" sz="2100" dirty="0"/>
              <a:t>machine learning model </a:t>
            </a:r>
            <a:r>
              <a:rPr lang="en-US" sz="2100" dirty="0" smtClean="0"/>
              <a:t>is selected “to </a:t>
            </a:r>
            <a:r>
              <a:rPr lang="en-US" sz="2100" dirty="0"/>
              <a:t>fit to the data (i.e., model selection) and select the model parameters that allow the model to make the most accurate classification from the data (i.e., parameter optimization</a:t>
            </a:r>
            <a:r>
              <a:rPr lang="en-US" sz="2100" dirty="0" smtClean="0"/>
              <a:t>)”.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 smtClean="0"/>
              <a:t>Model validation. The </a:t>
            </a:r>
            <a:r>
              <a:rPr lang="en-US" sz="2100" dirty="0"/>
              <a:t>model </a:t>
            </a:r>
            <a:r>
              <a:rPr lang="en-US" sz="2100" dirty="0" smtClean="0"/>
              <a:t>has to be validated in </a:t>
            </a:r>
            <a:r>
              <a:rPr lang="en-US" sz="2100" dirty="0"/>
              <a:t>some way </a:t>
            </a:r>
            <a:r>
              <a:rPr lang="en-US" sz="2100" dirty="0" smtClean="0"/>
              <a:t>“to </a:t>
            </a:r>
            <a:r>
              <a:rPr lang="en-US" sz="2100" dirty="0"/>
              <a:t>ensure that the model’s predictions generalize to data sets that it was not fitted on (i.e., model validation), for example, by testing the model’s performance on a holdout data set that was excluded from the earlier phases of the </a:t>
            </a:r>
            <a:r>
              <a:rPr lang="en-US" sz="2100" dirty="0" smtClean="0"/>
              <a:t>pipeline”.</a:t>
            </a:r>
            <a:endParaRPr lang="en-US" sz="2100" dirty="0"/>
          </a:p>
        </p:txBody>
      </p:sp>
      <p:sp>
        <p:nvSpPr>
          <p:cNvPr id="3" name="TextBox 2"/>
          <p:cNvSpPr txBox="1"/>
          <p:nvPr/>
        </p:nvSpPr>
        <p:spPr>
          <a:xfrm>
            <a:off x="642026" y="6050605"/>
            <a:ext cx="503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Adapted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/>
              <a:t> </a:t>
            </a:r>
            <a:r>
              <a:rPr lang="fi-FI" dirty="0">
                <a:hlinkClick r:id="rId2"/>
              </a:rPr>
              <a:t>https://</a:t>
            </a:r>
            <a:r>
              <a:rPr lang="fi-FI" dirty="0" smtClean="0">
                <a:hlinkClick r:id="rId2"/>
              </a:rPr>
              <a:t>arxiv.org/pdf/1601.07925.pdf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4933" y="925914"/>
            <a:ext cx="108657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</a:t>
            </a:r>
            <a:r>
              <a:rPr lang="en-US" sz="2800" dirty="0" smtClean="0"/>
              <a:t>xamples </a:t>
            </a:r>
            <a:r>
              <a:rPr lang="en-US" sz="2800" dirty="0"/>
              <a:t>of hyper-parameters are </a:t>
            </a:r>
            <a:r>
              <a:rPr lang="en-US" sz="2800" dirty="0" smtClean="0"/>
              <a:t>the </a:t>
            </a:r>
            <a:r>
              <a:rPr lang="en-US" sz="2800" dirty="0"/>
              <a:t>number </a:t>
            </a:r>
            <a:r>
              <a:rPr lang="en-US" sz="2800" i="1" dirty="0"/>
              <a:t>k</a:t>
            </a:r>
            <a:r>
              <a:rPr lang="en-US" sz="2800" dirty="0"/>
              <a:t> of clusters in </a:t>
            </a:r>
            <a:r>
              <a:rPr lang="en-US" sz="2800" i="1" dirty="0"/>
              <a:t>k</a:t>
            </a:r>
            <a:r>
              <a:rPr lang="en-US" sz="2800" dirty="0"/>
              <a:t>-means </a:t>
            </a:r>
            <a:r>
              <a:rPr lang="en-US" sz="2800" dirty="0" smtClean="0"/>
              <a:t>clustering, and the </a:t>
            </a:r>
            <a:r>
              <a:rPr lang="en-US" sz="2800" dirty="0"/>
              <a:t>dimensions of an artificial neural network (number of hidden layers and number of hidden units</a:t>
            </a:r>
            <a:r>
              <a:rPr lang="en-US" sz="2800" dirty="0" smtClean="0"/>
              <a:t>). The </a:t>
            </a:r>
            <a:r>
              <a:rPr lang="en-US" sz="2800" dirty="0"/>
              <a:t>hyper-parameters </a:t>
            </a:r>
            <a:r>
              <a:rPr lang="en-US" sz="2800" dirty="0" smtClean="0"/>
              <a:t>must </a:t>
            </a:r>
            <a:r>
              <a:rPr lang="en-US" sz="2800" dirty="0"/>
              <a:t>be set before the training step </a:t>
            </a:r>
            <a:r>
              <a:rPr lang="en-US" sz="2800" dirty="0" smtClean="0"/>
              <a:t>starts. The hyper-parameter settings cause overfitting (i.e., overtraining) or </a:t>
            </a:r>
            <a:r>
              <a:rPr lang="en-US" sz="2800" dirty="0" err="1" smtClean="0"/>
              <a:t>underfitting</a:t>
            </a:r>
            <a:r>
              <a:rPr lang="en-US" sz="2800" dirty="0" smtClean="0"/>
              <a:t> (i.e., undertraining) which can be reduce, for example, by model validation techniques (e.g., cross-validation</a:t>
            </a:r>
            <a:r>
              <a:rPr lang="en-US" sz="2800" dirty="0"/>
              <a:t>) and  </a:t>
            </a:r>
            <a:r>
              <a:rPr lang="en-US" sz="2800" dirty="0" smtClean="0"/>
              <a:t>automated </a:t>
            </a:r>
            <a:r>
              <a:rPr lang="en-US" sz="2800" dirty="0"/>
              <a:t>machine learning </a:t>
            </a:r>
            <a:r>
              <a:rPr lang="en-US" sz="2800" dirty="0" smtClean="0"/>
              <a:t>toolkits such 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/>
              <a:t>PennAI</a:t>
            </a:r>
            <a:r>
              <a:rPr lang="en-US" sz="2800" dirty="0" smtClean="0"/>
              <a:t> </a:t>
            </a:r>
            <a:r>
              <a:rPr lang="en-US" sz="2800" dirty="0"/>
              <a:t>(</a:t>
            </a:r>
            <a:r>
              <a:rPr lang="en-US" sz="2800" dirty="0">
                <a:hlinkClick r:id="rId2"/>
              </a:rPr>
              <a:t>http://pennai.org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and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arxiv.org/abs/1705.00594</a:t>
            </a:r>
            <a:r>
              <a:rPr lang="en-US" sz="28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auto-</a:t>
            </a:r>
            <a:r>
              <a:rPr lang="en-US" sz="2800" dirty="0" err="1" smtClean="0"/>
              <a:t>sklearn</a:t>
            </a:r>
            <a:r>
              <a:rPr lang="en-US" sz="2800" dirty="0" smtClean="0"/>
              <a:t> (</a:t>
            </a:r>
            <a:r>
              <a:rPr lang="en-US" sz="2800" dirty="0">
                <a:hlinkClick r:id="rId4"/>
              </a:rPr>
              <a:t>http://automl.github.io/auto-sklearn/stable</a:t>
            </a:r>
            <a:r>
              <a:rPr lang="en-US" sz="2800" dirty="0" smtClean="0">
                <a:hlinkClick r:id="rId4"/>
              </a:rPr>
              <a:t>/</a:t>
            </a:r>
            <a:r>
              <a:rPr lang="en-US" sz="2800" dirty="0" smtClean="0"/>
              <a:t>) 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TPOT </a:t>
            </a:r>
            <a:r>
              <a:rPr lang="en-US" sz="2800" dirty="0"/>
              <a:t>(</a:t>
            </a:r>
            <a:r>
              <a:rPr lang="en-US" sz="2800" dirty="0">
                <a:hlinkClick r:id="rId5"/>
              </a:rPr>
              <a:t>https://</a:t>
            </a:r>
            <a:r>
              <a:rPr lang="en-US" sz="2800" dirty="0" smtClean="0">
                <a:hlinkClick r:id="rId5"/>
              </a:rPr>
              <a:t>rhiever.github.io/tpot</a:t>
            </a:r>
            <a:r>
              <a:rPr lang="en-US" sz="2800" dirty="0" smtClean="0">
                <a:hlinkClick r:id="rId5"/>
              </a:rPr>
              <a:t>/</a:t>
            </a:r>
            <a:r>
              <a:rPr lang="en-US" sz="2800" dirty="0"/>
              <a:t>)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94787" y="6199833"/>
            <a:ext cx="645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Source</a:t>
            </a:r>
            <a:r>
              <a:rPr lang="fi-FI" dirty="0"/>
              <a:t>: </a:t>
            </a:r>
            <a:r>
              <a:rPr lang="fi-FI" dirty="0">
                <a:hlinkClick r:id="rId6"/>
              </a:rPr>
              <a:t>https://www.ncbi.nlm.nih.gov/pmc/articles/PMC5721660</a:t>
            </a:r>
            <a:r>
              <a:rPr lang="fi-FI" dirty="0" smtClean="0">
                <a:hlinkClick r:id="rId6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749" y="1502444"/>
            <a:ext cx="5193173" cy="32836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1860" y="756161"/>
            <a:ext cx="1016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Cross-validation is a sampling statistical technique used to evaluate the ability of generalization of a model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2191" y="5449498"/>
            <a:ext cx="1091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model’s generalization performance and estimation accuracy depends on </a:t>
            </a:r>
            <a:r>
              <a:rPr lang="en-US" dirty="0" smtClean="0"/>
              <a:t>a good setting of hyper-parameters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19308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2538" y="6426926"/>
            <a:ext cx="589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www.datasciencecentral.com/profile/RubensZimbres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89" y="313266"/>
            <a:ext cx="7614966" cy="59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950" y="361193"/>
            <a:ext cx="6904193" cy="27186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944" y="3525690"/>
            <a:ext cx="5118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Encode </a:t>
            </a:r>
            <a:r>
              <a:rPr lang="en-US" dirty="0"/>
              <a:t>labels with value between 0 and n_classes-1. Fit label encoder and return encoded labels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742" y="4672246"/>
            <a:ext cx="54473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sklearn.preprocessing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labelencoder_X_1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X[:, 1] = labelencoder_X_1.fit_transform(X[:, 1])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labelencoder_X_2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X[:, 2] = labelencoder_X_2.fit_transform(X[:, 2])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6" y="888699"/>
            <a:ext cx="4630511" cy="1884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478" y="3694202"/>
            <a:ext cx="4972050" cy="244792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886994" y="4918164"/>
            <a:ext cx="583475" cy="411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070" y="132985"/>
            <a:ext cx="1161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 </a:t>
            </a:r>
            <a:r>
              <a:rPr lang="en-US" dirty="0"/>
              <a:t>a </a:t>
            </a:r>
            <a:r>
              <a:rPr lang="en-US" dirty="0" smtClean="0"/>
              <a:t>nominal variable (i.e., a categorical variable the values of which </a:t>
            </a:r>
            <a:r>
              <a:rPr lang="en-US" dirty="0"/>
              <a:t>are unordered) into </a:t>
            </a:r>
            <a:r>
              <a:rPr lang="en-US" dirty="0" smtClean="0"/>
              <a:t>a dummy/indicator variable.  </a:t>
            </a:r>
            <a:endParaRPr lang="en-US" dirty="0"/>
          </a:p>
          <a:p>
            <a:r>
              <a:rPr lang="en-US" dirty="0" smtClean="0"/>
              <a:t>Convert </a:t>
            </a:r>
            <a:r>
              <a:rPr lang="en-US" dirty="0"/>
              <a:t>categorical features to features that can be used with </a:t>
            </a:r>
            <a:r>
              <a:rPr lang="en-US" dirty="0" err="1"/>
              <a:t>scikit</a:t>
            </a:r>
            <a:r>
              <a:rPr lang="en-US" dirty="0"/>
              <a:t>-learn estimators by using a one-of-K or one-hot encoding. The </a:t>
            </a:r>
            <a:r>
              <a:rPr lang="en-US" dirty="0" err="1"/>
              <a:t>OneHotEncoder</a:t>
            </a:r>
            <a:r>
              <a:rPr lang="en-US" dirty="0"/>
              <a:t> estimator transforms each categorical feature with m possible values into m binary features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58" y="3291920"/>
            <a:ext cx="11730280" cy="3317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2665" y="1411771"/>
            <a:ext cx="7220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sklearn.preprocessing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categorical_features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[1])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onehotencoder.fit_transform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toarray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Down Arrow 6"/>
          <p:cNvSpPr/>
          <p:nvPr/>
        </p:nvSpPr>
        <p:spPr>
          <a:xfrm>
            <a:off x="5408022" y="2386149"/>
            <a:ext cx="574766" cy="744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0560" y="3213463"/>
            <a:ext cx="2751909" cy="272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0560" y="2883360"/>
            <a:ext cx="120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Geography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070" y="132985"/>
            <a:ext cx="11617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dummy variable </a:t>
            </a:r>
            <a:r>
              <a:rPr lang="en-US" dirty="0" smtClean="0"/>
              <a:t>trap “can </a:t>
            </a:r>
            <a:r>
              <a:rPr lang="en-US" dirty="0"/>
              <a:t>be avoided by removing either the constant term or one of the offending dummies. The removed dummy then becomes the base category against which the other categories are compared.” (</a:t>
            </a:r>
            <a:r>
              <a:rPr lang="en-US" dirty="0">
                <a:hlinkClick r:id="rId2"/>
              </a:rPr>
              <a:t>https://en.wikipedia.org/wiki/Dummy_variable_(statistics</a:t>
            </a:r>
            <a:r>
              <a:rPr lang="en-US" dirty="0" smtClean="0">
                <a:hlinkClick r:id="rId2"/>
              </a:rPr>
              <a:t>)</a:t>
            </a:r>
            <a:r>
              <a:rPr lang="en-US" dirty="0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3979" y="3324690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X[:, 1:]</a:t>
            </a:r>
          </a:p>
        </p:txBody>
      </p:sp>
      <p:sp>
        <p:nvSpPr>
          <p:cNvPr id="7" name="Down Arrow 6"/>
          <p:cNvSpPr/>
          <p:nvPr/>
        </p:nvSpPr>
        <p:spPr>
          <a:xfrm>
            <a:off x="5199847" y="3763241"/>
            <a:ext cx="574766" cy="744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1" y="1245377"/>
            <a:ext cx="11375371" cy="1879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21" y="4608052"/>
            <a:ext cx="9765366" cy="17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278" y="234671"/>
            <a:ext cx="11617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“Learning </a:t>
            </a:r>
            <a:r>
              <a:rPr lang="en-US" dirty="0"/>
              <a:t>the parameters of a prediction function and testing it on the same data is a methodological mistake: a model that would just repeat the labels of the samples that it has just seen would have a perfect score but would fail to predict anything useful on yet-unseen data. This situation is called overfitting. To avoid it, it is common practice when performing a (supervised) machine learning experiment to hold out part of the available data as a test set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.” (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scikit-learn.org/stable/modules/cross_validation.html#cross-validation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Split </a:t>
            </a:r>
            <a:r>
              <a:rPr lang="en-US" dirty="0"/>
              <a:t>arrays or matrices into random train and test </a:t>
            </a:r>
            <a:r>
              <a:rPr lang="en-US" dirty="0" smtClean="0"/>
              <a:t>subsets before scaling.</a:t>
            </a:r>
          </a:p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091136" y="2113621"/>
            <a:ext cx="10065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Splitting the dataset into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train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and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0.2,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49" y="3882254"/>
            <a:ext cx="8162925" cy="2733675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5164183" y="3004457"/>
            <a:ext cx="864628" cy="757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3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529" y="339174"/>
            <a:ext cx="11617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“Scaled </a:t>
            </a:r>
            <a:r>
              <a:rPr lang="en-US" dirty="0"/>
              <a:t>data has zero mean and unit </a:t>
            </a:r>
            <a:r>
              <a:rPr lang="en-US" dirty="0" smtClean="0"/>
              <a:t>variance . . </a:t>
            </a:r>
            <a:r>
              <a:rPr lang="en-US" dirty="0"/>
              <a:t>. If a feature has a variance that is orders of magnitude larger than others, it might dominate the objective function and make the estimator unable to learn from other features correctly as </a:t>
            </a:r>
            <a:r>
              <a:rPr lang="en-US" dirty="0" smtClean="0"/>
              <a:t>expected</a:t>
            </a:r>
            <a:r>
              <a:rPr lang="en-US" dirty="0"/>
              <a:t>” (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scikit-learn.org/stable/modules/preprocessing.html#preprocessing</a:t>
            </a:r>
            <a:r>
              <a:rPr lang="en-US" dirty="0" smtClean="0"/>
              <a:t>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12272" y="1454331"/>
            <a:ext cx="75590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Feature Scaling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sklearn.preprocessing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StandardScaler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StandardScaler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sc.fit_transform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sc.transform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03" y="2789410"/>
            <a:ext cx="9430590" cy="167007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5502088" y="4516884"/>
            <a:ext cx="340658" cy="259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73" y="4891668"/>
            <a:ext cx="10232651" cy="18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166" y="514537"/>
            <a:ext cx="112101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Importing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and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libraries and packages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keras.models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Sequential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Dense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Initialising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the ANN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classifier = Sequential()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Adding the input layer and the first hidden layer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A number of nodes in hidden layers (i.e., units) is (11+1)/2=6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Initialize the weights as small numbers close to zero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Use the rectifier activation function (i.e.,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Define a number of input dimensions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classifier.add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(Dense(units = 6,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kernel_initializer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'uniform', activation =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11))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Adding the second hidden layer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A number of nodes in hidden layers (i.e., units) is (11+1)/2=6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Initialize the weights as small numbers close to zero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Use the rectifier activation function (i.e.,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classifier.add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(Dense(units = 6,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kernel_initializer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'uniform', activation =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Adding the output layer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A number of nodes in output layer (i.e., units) is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Initialize the weights as small numbers close to zero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Use the sigmoid activation function (i.e., sigmoid)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classifier.add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(Dense(units = 1,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kernel_initializer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'uniform', activation = 'sigmoid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50926" y="336368"/>
            <a:ext cx="3860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There</a:t>
            </a:r>
            <a:r>
              <a:rPr lang="fi-FI" dirty="0" smtClean="0"/>
              <a:t> is no </a:t>
            </a:r>
            <a:r>
              <a:rPr lang="fi-FI" dirty="0" err="1" smtClean="0"/>
              <a:t>rule</a:t>
            </a:r>
            <a:r>
              <a:rPr lang="fi-FI" dirty="0" smtClean="0"/>
              <a:t> of </a:t>
            </a:r>
            <a:r>
              <a:rPr lang="fi-FI" dirty="0" err="1" smtClean="0"/>
              <a:t>thumb</a:t>
            </a:r>
            <a:r>
              <a:rPr lang="fi-FI" dirty="0" smtClean="0"/>
              <a:t> on </a:t>
            </a:r>
            <a:r>
              <a:rPr lang="fi-FI" dirty="0" err="1" smtClean="0"/>
              <a:t>what</a:t>
            </a:r>
            <a:r>
              <a:rPr lang="fi-FI" dirty="0" smtClean="0"/>
              <a:t> </a:t>
            </a:r>
            <a:r>
              <a:rPr lang="fi-FI" dirty="0" err="1" smtClean="0"/>
              <a:t>would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optimal</a:t>
            </a:r>
            <a:r>
              <a:rPr lang="fi-FI" dirty="0" smtClean="0"/>
              <a:t> </a:t>
            </a:r>
            <a:r>
              <a:rPr lang="fi-FI" dirty="0" err="1" smtClean="0"/>
              <a:t>number</a:t>
            </a:r>
            <a:r>
              <a:rPr lang="fi-FI" dirty="0" smtClean="0"/>
              <a:t> of </a:t>
            </a:r>
            <a:r>
              <a:rPr lang="fi-FI" dirty="0" err="1" smtClean="0"/>
              <a:t>nodes</a:t>
            </a:r>
            <a:r>
              <a:rPr lang="fi-FI" dirty="0" smtClean="0"/>
              <a:t> in </a:t>
            </a:r>
            <a:r>
              <a:rPr lang="fi-FI" dirty="0" err="1" smtClean="0"/>
              <a:t>hidden</a:t>
            </a:r>
            <a:r>
              <a:rPr lang="fi-FI" dirty="0" smtClean="0"/>
              <a:t> </a:t>
            </a:r>
            <a:r>
              <a:rPr lang="fi-FI" dirty="0" err="1" smtClean="0"/>
              <a:t>layers</a:t>
            </a:r>
            <a:r>
              <a:rPr lang="fi-FI" dirty="0" smtClean="0"/>
              <a:t>. T</a:t>
            </a:r>
            <a:r>
              <a:rPr lang="en-US" dirty="0" smtClean="0"/>
              <a:t>he </a:t>
            </a:r>
            <a:r>
              <a:rPr lang="en-US" dirty="0"/>
              <a:t>number of neurons in </a:t>
            </a:r>
            <a:r>
              <a:rPr lang="en-US" dirty="0" smtClean="0"/>
              <a:t>the hidden layer might be  the </a:t>
            </a:r>
            <a:r>
              <a:rPr lang="en-US" dirty="0"/>
              <a:t>mean of the neurons in the input and output layers.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160203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38309" y="452846"/>
            <a:ext cx="3416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arxiv.org/abs/1412.6980v9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4446" y="1246094"/>
            <a:ext cx="10838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train our model, we’ll set the learning rate parameter of SGD to 0.01. </a:t>
            </a:r>
          </a:p>
          <a:p>
            <a:r>
              <a:rPr lang="en-US" dirty="0"/>
              <a:t>For &gt; 2 class labels </a:t>
            </a:r>
            <a:r>
              <a:rPr lang="en-US" dirty="0" smtClean="0"/>
              <a:t>use </a:t>
            </a:r>
            <a:r>
              <a:rPr lang="en-US" dirty="0" err="1" smtClean="0"/>
              <a:t>crossentropy</a:t>
            </a:r>
            <a:r>
              <a:rPr lang="en-US" dirty="0" smtClean="0"/>
              <a:t>, </a:t>
            </a:r>
            <a:r>
              <a:rPr lang="en-US" dirty="0"/>
              <a:t>but since there are only two class labels, we use </a:t>
            </a:r>
            <a:r>
              <a:rPr lang="en-US" dirty="0" err="1" smtClean="0"/>
              <a:t>binary_crossentropy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network is then allowed to train for a total of </a:t>
            </a:r>
            <a:r>
              <a:rPr lang="en-US" dirty="0" smtClean="0"/>
              <a:t>100 </a:t>
            </a:r>
            <a:r>
              <a:rPr lang="en-US" dirty="0"/>
              <a:t>epochs, meaning that the model “sees” each individual training example </a:t>
            </a:r>
            <a:r>
              <a:rPr lang="en-US" dirty="0" smtClean="0"/>
              <a:t>100 </a:t>
            </a:r>
            <a:r>
              <a:rPr lang="en-US" dirty="0"/>
              <a:t>times in an attempt to learn an underlying pattern.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www.pyimagesearch.com/2016/09/26/a-simple-neural-network-with-python-and-keras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5098" y="3082835"/>
            <a:ext cx="784642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# </a:t>
            </a:r>
            <a:r>
              <a:rPr lang="en-US" sz="800" dirty="0"/>
              <a:t>Compiling the ANN</a:t>
            </a:r>
          </a:p>
          <a:p>
            <a:r>
              <a:rPr lang="en-US" sz="800" dirty="0"/>
              <a:t>##</a:t>
            </a:r>
          </a:p>
          <a:p>
            <a:r>
              <a:rPr lang="en-US" sz="800" dirty="0" err="1"/>
              <a:t>classifier.compile</a:t>
            </a:r>
            <a:r>
              <a:rPr lang="en-US" sz="800" dirty="0"/>
              <a:t>(optimizer = '</a:t>
            </a:r>
            <a:r>
              <a:rPr lang="en-US" sz="800" dirty="0" err="1"/>
              <a:t>adam</a:t>
            </a:r>
            <a:r>
              <a:rPr lang="en-US" sz="800" dirty="0"/>
              <a:t>', loss = '</a:t>
            </a:r>
            <a:r>
              <a:rPr lang="en-US" sz="800" dirty="0" err="1"/>
              <a:t>binary_crossentropy</a:t>
            </a:r>
            <a:r>
              <a:rPr lang="en-US" sz="800" dirty="0"/>
              <a:t>', metrics = ['accuracy'])</a:t>
            </a:r>
          </a:p>
          <a:p>
            <a:endParaRPr lang="en-US" sz="800" dirty="0"/>
          </a:p>
          <a:p>
            <a:r>
              <a:rPr lang="en-US" sz="800" dirty="0"/>
              <a:t># Fitting the ANN to the Training set</a:t>
            </a:r>
          </a:p>
          <a:p>
            <a:r>
              <a:rPr lang="en-US" sz="800" dirty="0" err="1"/>
              <a:t>classifier.fit</a:t>
            </a:r>
            <a:r>
              <a:rPr lang="en-US" sz="800" dirty="0"/>
              <a:t>(</a:t>
            </a:r>
            <a:r>
              <a:rPr lang="en-US" sz="800" dirty="0" err="1"/>
              <a:t>X_train</a:t>
            </a:r>
            <a:r>
              <a:rPr lang="en-US" sz="800" dirty="0"/>
              <a:t>, </a:t>
            </a:r>
            <a:r>
              <a:rPr lang="en-US" sz="800" dirty="0" err="1"/>
              <a:t>y_train</a:t>
            </a:r>
            <a:r>
              <a:rPr lang="en-US" sz="800" dirty="0"/>
              <a:t>, </a:t>
            </a:r>
            <a:r>
              <a:rPr lang="en-US" sz="800" dirty="0" err="1"/>
              <a:t>batch_size</a:t>
            </a:r>
            <a:r>
              <a:rPr lang="en-US" sz="800" dirty="0"/>
              <a:t> = 10, epochs = 100)</a:t>
            </a:r>
          </a:p>
          <a:p>
            <a:endParaRPr lang="en-US" sz="800" dirty="0"/>
          </a:p>
          <a:p>
            <a:r>
              <a:rPr lang="en-US" sz="800" dirty="0"/>
              <a:t># Model </a:t>
            </a:r>
            <a:r>
              <a:rPr lang="en-US" sz="800" dirty="0" err="1"/>
              <a:t>vizualization</a:t>
            </a:r>
            <a:endParaRPr lang="en-US" sz="800" dirty="0"/>
          </a:p>
          <a:p>
            <a:r>
              <a:rPr lang="en-US" sz="800" dirty="0"/>
              <a:t>print(</a:t>
            </a:r>
            <a:r>
              <a:rPr lang="en-US" sz="800" dirty="0" err="1"/>
              <a:t>classifier.summary</a:t>
            </a:r>
            <a:r>
              <a:rPr lang="en-US" sz="800" dirty="0"/>
              <a:t>())</a:t>
            </a:r>
          </a:p>
          <a:p>
            <a:endParaRPr lang="en-US" sz="800" dirty="0"/>
          </a:p>
          <a:p>
            <a:r>
              <a:rPr lang="en-US" sz="800" dirty="0"/>
              <a:t># Part 3 - Making predictions and evaluating the model</a:t>
            </a:r>
          </a:p>
          <a:p>
            <a:endParaRPr lang="en-US" sz="800" dirty="0"/>
          </a:p>
          <a:p>
            <a:r>
              <a:rPr lang="en-US" sz="800" dirty="0"/>
              <a:t># Predicting the Test set results</a:t>
            </a:r>
          </a:p>
          <a:p>
            <a:r>
              <a:rPr lang="en-US" sz="800" dirty="0" err="1"/>
              <a:t>y_pred</a:t>
            </a:r>
            <a:r>
              <a:rPr lang="en-US" sz="800" dirty="0"/>
              <a:t> = </a:t>
            </a:r>
            <a:r>
              <a:rPr lang="en-US" sz="800" dirty="0" err="1"/>
              <a:t>classifier.predict</a:t>
            </a:r>
            <a:r>
              <a:rPr lang="en-US" sz="800" dirty="0"/>
              <a:t>(</a:t>
            </a:r>
            <a:r>
              <a:rPr lang="en-US" sz="800" dirty="0" err="1"/>
              <a:t>X_test</a:t>
            </a:r>
            <a:r>
              <a:rPr lang="en-US" sz="800" dirty="0"/>
              <a:t>)</a:t>
            </a:r>
          </a:p>
          <a:p>
            <a:r>
              <a:rPr lang="en-US" sz="800" dirty="0" err="1"/>
              <a:t>y_pred</a:t>
            </a:r>
            <a:r>
              <a:rPr lang="en-US" sz="800" dirty="0"/>
              <a:t> = (</a:t>
            </a:r>
            <a:r>
              <a:rPr lang="en-US" sz="800" dirty="0" err="1"/>
              <a:t>y_pred</a:t>
            </a:r>
            <a:r>
              <a:rPr lang="en-US" sz="800" dirty="0"/>
              <a:t> &gt; 0.5)</a:t>
            </a:r>
          </a:p>
          <a:p>
            <a:endParaRPr lang="en-US" sz="800" dirty="0"/>
          </a:p>
          <a:p>
            <a:r>
              <a:rPr lang="en-US" sz="800" dirty="0"/>
              <a:t># Making the Confusion Matrix</a:t>
            </a:r>
          </a:p>
          <a:p>
            <a:r>
              <a:rPr lang="en-US" sz="800" dirty="0"/>
              <a:t>from </a:t>
            </a:r>
            <a:r>
              <a:rPr lang="en-US" sz="800" dirty="0" err="1"/>
              <a:t>sklearn.metrics</a:t>
            </a:r>
            <a:r>
              <a:rPr lang="en-US" sz="800" dirty="0"/>
              <a:t> import </a:t>
            </a:r>
            <a:r>
              <a:rPr lang="en-US" sz="800" dirty="0" err="1"/>
              <a:t>confusion_matrix</a:t>
            </a:r>
            <a:endParaRPr lang="en-US" sz="800" dirty="0"/>
          </a:p>
          <a:p>
            <a:r>
              <a:rPr lang="en-US" sz="800" dirty="0"/>
              <a:t>cm = </a:t>
            </a:r>
            <a:r>
              <a:rPr lang="en-US" sz="800" dirty="0" err="1"/>
              <a:t>confusion_matrix</a:t>
            </a:r>
            <a:r>
              <a:rPr lang="en-US" sz="800" dirty="0"/>
              <a:t>(</a:t>
            </a:r>
            <a:r>
              <a:rPr lang="en-US" sz="800" dirty="0" err="1"/>
              <a:t>y_test</a:t>
            </a:r>
            <a:r>
              <a:rPr lang="en-US" sz="800" dirty="0"/>
              <a:t>, </a:t>
            </a:r>
            <a:r>
              <a:rPr lang="en-US" sz="800" dirty="0" err="1"/>
              <a:t>y_pred</a:t>
            </a:r>
            <a:r>
              <a:rPr lang="en-US" sz="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8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41171</TotalTime>
  <Words>1722</Words>
  <Application>Microsoft Office PowerPoint</Application>
  <PresentationFormat>Widescreen</PresentationFormat>
  <Paragraphs>197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Eastern Finland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data to insights</dc:title>
  <dc:creator>Virpi Hotti</dc:creator>
  <cp:lastModifiedBy>Virpi Hotti</cp:lastModifiedBy>
  <cp:revision>743</cp:revision>
  <cp:lastPrinted>2018-01-09T10:52:40Z</cp:lastPrinted>
  <dcterms:created xsi:type="dcterms:W3CDTF">2017-10-07T07:37:05Z</dcterms:created>
  <dcterms:modified xsi:type="dcterms:W3CDTF">2018-02-07T12:11:44Z</dcterms:modified>
</cp:coreProperties>
</file>